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81" r:id="rId14"/>
    <p:sldId id="278" r:id="rId15"/>
    <p:sldId id="279" r:id="rId16"/>
    <p:sldId id="297" r:id="rId17"/>
    <p:sldId id="298" r:id="rId18"/>
    <p:sldId id="301" r:id="rId19"/>
    <p:sldId id="296" r:id="rId20"/>
    <p:sldId id="30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412"/>
    <a:srgbClr val="F9F9F9"/>
    <a:srgbClr val="EAEAEA"/>
    <a:srgbClr val="F2F2F2"/>
    <a:srgbClr val="80808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70" autoAdjust="0"/>
    <p:restoredTop sz="94705" autoAdjust="0"/>
  </p:normalViewPr>
  <p:slideViewPr>
    <p:cSldViewPr>
      <p:cViewPr varScale="1">
        <p:scale>
          <a:sx n="106" d="100"/>
          <a:sy n="106" d="100"/>
        </p:scale>
        <p:origin x="6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EF3C6-9521-46F0-BB7B-39E5F876927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E4496-A571-4B47-9A82-5A05E01DA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742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9550" y="2967038"/>
            <a:ext cx="629602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D1A2E1-02AE-473A-ABB5-CAEB1B646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E793F-01EB-476A-94C3-2FA4807E37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094D4-A38C-4764-94AE-62CA7086DB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27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A622-9808-4095-8DC7-31B93CFC1F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48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2D188-FA78-44C4-99FB-0F910A795D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8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5262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5262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D876A-073D-46B3-AC34-8D3D4B3DC4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29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C2C5B-96B9-443F-BCDC-D6F4E8EFD9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2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1501-BE72-4C30-997F-BDA1D9C82A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73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C84A-6DC1-41A6-8684-7F4BADFEF1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4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5644-7D89-4F03-86EA-009CB1B820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58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6B855-B4EA-4669-8C9B-4EB57815E6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9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tile tx="0" ty="-82550" sx="100000" sy="7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5262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245225"/>
            <a:ext cx="53975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fld id="{4BA9D7F7-A046-402E-8ADE-C7CCD87100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2352" y="2564904"/>
            <a:ext cx="8579296" cy="3096344"/>
          </a:xfrm>
        </p:spPr>
        <p:txBody>
          <a:bodyPr/>
          <a:lstStyle/>
          <a:p>
            <a:pPr marL="0" indent="0" algn="ctr">
              <a:buNone/>
            </a:pP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проведения государственной итоговой аттестации»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(01 сентября 2015 г.)</a:t>
            </a:r>
          </a:p>
        </p:txBody>
      </p:sp>
      <p:pic>
        <p:nvPicPr>
          <p:cNvPr id="1026" name="Picture 2" descr="C:\Users\d58\AppData\Local\Temp\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04925"/>
            <a:ext cx="8136904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29833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1205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апелляция может быть подана: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студентом;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следующего рабочего дня после объявления результатов;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процедуру проведения государственного аттестационного испытания;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несогласии  с результатами государственного экзамена.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6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720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Апелляция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2 рабочих дней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апелляции на заседании апелляционной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Решение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апелляционной комиссии доводится до сведения обучающегося, подавшего апелляцию, в течение 3 рабочих дней со дня заседания апелляционной комиссии.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53)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75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повторное проведение государственного аттестационного испытания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принимается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58)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684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vital\Мои документы\LAW-Femid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65514"/>
            <a:ext cx="3131840" cy="38997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58924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Междисциплинарный государственный экзамен </a:t>
            </a:r>
            <a:r>
              <a:rPr lang="ru-RU" sz="1600" b="1" i="1" dirty="0" smtClean="0">
                <a:solidFill>
                  <a:srgbClr val="0070C0"/>
                </a:solidFill>
              </a:rPr>
              <a:t>«История и теория международных отношений»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      Для подготовки к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госэкзамену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нужно повторить материал следующий дисциплин: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История международных отношений;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Теория и история дипломатии;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Современные международные отношения;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Региональные подсистемы международных отношений.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Мировые интеграционные процессы;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Европейская интеграция и отношения ЕС с Россией.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70C0"/>
                </a:solidFill>
              </a:rPr>
              <a:t>       </a:t>
            </a:r>
            <a:r>
              <a:rPr lang="ru-RU" sz="1400" b="1" i="1" dirty="0" smtClean="0">
                <a:solidFill>
                  <a:srgbClr val="0070C0"/>
                </a:solidFill>
              </a:rPr>
              <a:t>В билете 3 вопроса по следующим разделам:</a:t>
            </a:r>
          </a:p>
          <a:p>
            <a:pPr>
              <a:buFont typeface="+mj-lt"/>
              <a:buAutoNum type="arabicPeriod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История международных отношений;</a:t>
            </a:r>
          </a:p>
          <a:p>
            <a:pPr>
              <a:buFont typeface="+mj-lt"/>
              <a:buAutoNum type="arabicPeriod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Теория международных отношений;</a:t>
            </a:r>
          </a:p>
          <a:p>
            <a:pPr>
              <a:buFont typeface="+mj-lt"/>
              <a:buAutoNum type="arabicPeriod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Региональные подсистемы международных отношений.</a:t>
            </a:r>
          </a:p>
          <a:p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</a:rPr>
              <a:t>Выпускная квалификационная работа </a:t>
            </a:r>
          </a:p>
          <a:p>
            <a:pPr>
              <a:buNone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88924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Международные отношения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5517232"/>
          <a:ext cx="5328592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24336"/>
                <a:gridCol w="2304256"/>
              </a:tblGrid>
              <a:tr h="2533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Кафедра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Количество работ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339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Международного права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5339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Истории государства и права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0477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Трудового и экологического права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7445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vital\Мои документы\LAW-Femid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65514"/>
            <a:ext cx="3131840" cy="38997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493213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Государственный экзамен </a:t>
            </a:r>
            <a:r>
              <a:rPr lang="ru-RU" sz="1600" b="1" i="1" dirty="0" smtClean="0">
                <a:solidFill>
                  <a:srgbClr val="0070C0"/>
                </a:solidFill>
              </a:rPr>
              <a:t>«Теория и практика таможенного дела»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400" dirty="0" smtClean="0">
                <a:solidFill>
                  <a:srgbClr val="002060"/>
                </a:solidFill>
              </a:rPr>
              <a:t>Таможенно-тарифное регулирование внешнеэкономической деятельности (ВЭД) и таможенная стоимость.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Товарная номенклатура ВЭД.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Организация таможенного контроля товаров и транспортных средств.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Валютное регулирование в различных таможенных процедурах.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Таможенные платежи в различных таможенных процедурах.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70C0"/>
                </a:solidFill>
              </a:rPr>
              <a:t>В </a:t>
            </a:r>
            <a:r>
              <a:rPr lang="ru-RU" sz="1600" b="1" i="1" dirty="0" smtClean="0">
                <a:solidFill>
                  <a:srgbClr val="0070C0"/>
                </a:solidFill>
              </a:rPr>
              <a:t>билете</a:t>
            </a:r>
            <a:r>
              <a:rPr lang="ru-RU" sz="1600" i="1" dirty="0" smtClean="0">
                <a:solidFill>
                  <a:srgbClr val="0070C0"/>
                </a:solidFill>
              </a:rPr>
              <a:t> 2 вопроса (теоретический + практический).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Выпускная квалификационная работа 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8924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Таможенное дело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803425"/>
              </p:ext>
            </p:extLst>
          </p:nvPr>
        </p:nvGraphicFramePr>
        <p:xfrm>
          <a:off x="323528" y="4267160"/>
          <a:ext cx="8136904" cy="2042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05948"/>
                <a:gridCol w="1230956"/>
              </a:tblGrid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Кафедра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Количество работ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298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Международного права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298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Криминалистики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298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Коммерческого,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предпринимательского и финансового права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298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Деликтологии и криминологии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84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Конституционного,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административного и муниципального права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vital\Мои документы\LAW-Femid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65514"/>
            <a:ext cx="3131840" cy="38997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7209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Государственный экзамен </a:t>
            </a:r>
            <a:r>
              <a:rPr lang="ru-RU" sz="1600" b="1" i="1" dirty="0" smtClean="0">
                <a:solidFill>
                  <a:srgbClr val="0070C0"/>
                </a:solidFill>
              </a:rPr>
              <a:t>«Практика социальной работы с молодежью»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Билет</a:t>
            </a:r>
            <a:r>
              <a:rPr lang="ru-RU" sz="1600" dirty="0" smtClean="0">
                <a:solidFill>
                  <a:srgbClr val="002060"/>
                </a:solidFill>
              </a:rPr>
              <a:t> представляет собой </a:t>
            </a:r>
            <a:r>
              <a:rPr lang="ru-RU" sz="1600" b="1" dirty="0" smtClean="0">
                <a:solidFill>
                  <a:srgbClr val="002060"/>
                </a:solidFill>
              </a:rPr>
              <a:t>кейс </a:t>
            </a:r>
            <a:r>
              <a:rPr lang="ru-RU" sz="1600" dirty="0" smtClean="0">
                <a:solidFill>
                  <a:srgbClr val="002060"/>
                </a:solidFill>
              </a:rPr>
              <a:t>- социальную ситуацию (проблему),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решая которую студенту будет необходимо выполнить </a:t>
            </a:r>
            <a:r>
              <a:rPr lang="ru-RU" sz="1600" b="1" dirty="0" smtClean="0">
                <a:solidFill>
                  <a:srgbClr val="002060"/>
                </a:solidFill>
              </a:rPr>
              <a:t>7 заданий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Выпускная квалификационная работа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8924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работа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3284984"/>
          <a:ext cx="5328592" cy="91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24336"/>
                <a:gridCol w="2304256"/>
              </a:tblGrid>
              <a:tr h="31339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Кафедра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Количество работ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1339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Теории и методики социальной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работы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41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51520" y="1412875"/>
            <a:ext cx="8517830" cy="5040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alt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ВКР</a:t>
            </a:r>
            <a:endParaRPr lang="ru-RU" alt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16013" y="2133600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Конституционное и муниципальное право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3938" y="2133600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Гражданское право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2133600"/>
            <a:ext cx="20161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Уголовное право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051050" y="1773238"/>
            <a:ext cx="73025" cy="28733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24075" y="1773238"/>
            <a:ext cx="18002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0"/>
          </p:cNvCxnSpPr>
          <p:nvPr/>
        </p:nvCxnSpPr>
        <p:spPr>
          <a:xfrm flipV="1">
            <a:off x="4500563" y="1844675"/>
            <a:ext cx="0" cy="2889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6875463" y="1761731"/>
            <a:ext cx="71437" cy="2159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580063" y="1773238"/>
            <a:ext cx="1295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692275" y="32131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Второй экзамен 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выбору студента !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98" marB="45798"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39750" y="4149725"/>
            <a:ext cx="1871663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Административное право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27313" y="4149725"/>
            <a:ext cx="1439862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Трудовое право 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24525" y="4149725"/>
            <a:ext cx="107950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ТГП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11638" y="4149725"/>
            <a:ext cx="1296987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Гражданский процесс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580063" y="5157788"/>
            <a:ext cx="1079500" cy="935037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Уголовное право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24300" y="5157788"/>
            <a:ext cx="1295400" cy="935037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Гражданское право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8313" y="5157788"/>
            <a:ext cx="1511300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Международное публичное и частное право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092950" y="5157788"/>
            <a:ext cx="1223963" cy="9350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Конституционное и муниципальное право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268538" y="5157788"/>
            <a:ext cx="1295400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Уголовный процесс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164388" y="4149725"/>
            <a:ext cx="1439862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Финансовое и налоговое право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476375" y="90805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Первый экзамен 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98" marB="45798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Юриспруденция</a:t>
            </a:r>
            <a:r>
              <a:rPr lang="ru-RU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847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Юриспруденция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84067"/>
          </a:xfrm>
        </p:spPr>
        <p:txBody>
          <a:bodyPr/>
          <a:lstStyle/>
          <a:p>
            <a:pPr>
              <a:buNone/>
            </a:pPr>
            <a:r>
              <a:rPr lang="ru-RU" i="1" dirty="0">
                <a:solidFill>
                  <a:srgbClr val="0070C0"/>
                </a:solidFill>
              </a:rPr>
              <a:t>В </a:t>
            </a:r>
            <a:r>
              <a:rPr lang="ru-RU" b="1" i="1" dirty="0">
                <a:solidFill>
                  <a:srgbClr val="0070C0"/>
                </a:solidFill>
              </a:rPr>
              <a:t>билете</a:t>
            </a:r>
            <a:r>
              <a:rPr lang="ru-RU" i="1" dirty="0">
                <a:solidFill>
                  <a:srgbClr val="0070C0"/>
                </a:solidFill>
              </a:rPr>
              <a:t> 2 вопроса (теоретический + практический</a:t>
            </a:r>
            <a:r>
              <a:rPr lang="ru-RU" i="1" dirty="0" smtClean="0">
                <a:solidFill>
                  <a:srgbClr val="0070C0"/>
                </a:solidFill>
              </a:rPr>
              <a:t>).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Выпускная квалификационная работа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8899"/>
              </p:ext>
            </p:extLst>
          </p:nvPr>
        </p:nvGraphicFramePr>
        <p:xfrm>
          <a:off x="755576" y="4437112"/>
          <a:ext cx="3024336" cy="9068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24336"/>
              </a:tblGrid>
              <a:tr h="3308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Кафедра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7153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Все кафедры института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320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vital\Мои документы\LAW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644366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Documents and Settings\vital\Мои документы\LAW-Femid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265363"/>
            <a:ext cx="3132137" cy="39004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grpSp>
        <p:nvGrpSpPr>
          <p:cNvPr id="5124" name="Группа 1"/>
          <p:cNvGrpSpPr>
            <a:grpSpLocks/>
          </p:cNvGrpSpPr>
          <p:nvPr/>
        </p:nvGrpSpPr>
        <p:grpSpPr bwMode="auto">
          <a:xfrm>
            <a:off x="-504825" y="1844675"/>
            <a:ext cx="1017588" cy="3832225"/>
            <a:chOff x="-504059" y="1844824"/>
            <a:chExt cx="1016344" cy="3831706"/>
          </a:xfrm>
        </p:grpSpPr>
        <p:sp>
          <p:nvSpPr>
            <p:cNvPr id="3" name="Овал 2"/>
            <p:cNvSpPr/>
            <p:nvPr/>
          </p:nvSpPr>
          <p:spPr>
            <a:xfrm>
              <a:off x="-504059" y="1844824"/>
              <a:ext cx="1008416" cy="1023799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50000">
                  <a:srgbClr val="EAEAEA"/>
                </a:gs>
                <a:gs pos="100000">
                  <a:srgbClr val="F9F9F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-504059" y="3270206"/>
              <a:ext cx="1008416" cy="1023799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50000">
                  <a:srgbClr val="EAEAEA"/>
                </a:gs>
                <a:gs pos="100000">
                  <a:srgbClr val="F9F9F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-496132" y="4652732"/>
              <a:ext cx="1008417" cy="1023798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50000">
                  <a:srgbClr val="EAEAEA"/>
                </a:gs>
                <a:gs pos="100000">
                  <a:srgbClr val="F9F9F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125" name="Заголовок 3"/>
          <p:cNvSpPr>
            <a:spLocks noGrp="1"/>
          </p:cNvSpPr>
          <p:nvPr>
            <p:ph type="title"/>
          </p:nvPr>
        </p:nvSpPr>
        <p:spPr>
          <a:xfrm>
            <a:off x="539750" y="1354138"/>
            <a:ext cx="8229600" cy="635000"/>
          </a:xfrm>
        </p:spPr>
        <p:txBody>
          <a:bodyPr/>
          <a:lstStyle/>
          <a:p>
            <a:pPr algn="ctr" eaLnBrk="1" hangingPunct="1"/>
            <a:r>
              <a:rPr lang="ru-RU" altLang="ru-RU" sz="18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учебного процесса по направлению «Юриспруденция» (бакалавриат)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</p:nvPr>
        </p:nvGraphicFramePr>
        <p:xfrm>
          <a:off x="504040" y="2068118"/>
          <a:ext cx="8460458" cy="285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  <a:gridCol w="248837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Январь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Февраль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Март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Апрель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Май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Июнь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Июль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Август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85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5-11 </a:t>
                      </a:r>
                      <a:r>
                        <a:rPr lang="ru-RU" sz="1200" b="1" u="none" strike="noStrike" baseline="0" smtClean="0">
                          <a:solidFill>
                            <a:schemeClr val="tx2"/>
                          </a:solidFill>
                          <a:effectLst/>
                        </a:rPr>
                        <a:t>январь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12-18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январь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19-25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январь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26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январь </a:t>
                      </a:r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- 1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февраль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2-8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февраль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9-15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февраль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16-22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февраль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23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февраль </a:t>
                      </a:r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- 1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март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2-8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март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9-15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март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16-22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март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23-29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март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30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март </a:t>
                      </a:r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- 5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апрель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6-12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апрель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13-19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апрель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20-26 апр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27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апрель </a:t>
                      </a:r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- 3 май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4-10 май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11-17 май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18-24 май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25-31 май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1-7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июнь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8-14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июнь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15-21 июн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22-28 июн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29 июн - 5 июл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6-12 июл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13-19 июл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20-26 июл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27 июл -2 авг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3-9 авг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10-16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август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17-23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август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24-30 </a:t>
                      </a:r>
                      <a:r>
                        <a:rPr lang="ru-RU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август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7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19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20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21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22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23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24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25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26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27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>
                          <a:solidFill>
                            <a:schemeClr val="tx2"/>
                          </a:solidFill>
                          <a:effectLst/>
                        </a:rPr>
                        <a:t>28</a:t>
                      </a:r>
                      <a:endParaRPr lang="ru-RU" sz="1200" b="1" i="0" u="none" strike="noStrike" baseline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29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30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31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32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33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34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35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36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37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38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39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40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41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42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43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44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45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46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47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48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49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50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51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baseline="0" dirty="0">
                          <a:solidFill>
                            <a:schemeClr val="tx2"/>
                          </a:solidFill>
                          <a:effectLst/>
                        </a:rPr>
                        <a:t>52</a:t>
                      </a:r>
                      <a:endParaRPr lang="ru-RU" sz="1200" b="1" i="0" u="none" strike="noStrike" baseline="0" dirty="0"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04054" y="4941168"/>
          <a:ext cx="8452196" cy="939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  <a:gridCol w="248594"/>
              </a:tblGrid>
              <a:tr h="9395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Э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Э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Э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Э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</a:rPr>
                        <a:t>У</a:t>
                      </a:r>
                      <a:endParaRPr lang="ru-RU" sz="2000" b="1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</a:rPr>
                        <a:t>У</a:t>
                      </a:r>
                      <a:endParaRPr lang="ru-RU" sz="2000" b="1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П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П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П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П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П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П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П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П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Д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Д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Д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none" strike="noStrike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Г</a:t>
                      </a:r>
                      <a:endParaRPr lang="ru-RU" sz="2000" b="1" i="0" u="none" strike="noStrike" dirty="0" smtClean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Г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Г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Д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Д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</a:t>
                      </a:r>
                      <a:endParaRPr lang="ru-RU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ьная выноска 10"/>
          <p:cNvSpPr/>
          <p:nvPr/>
        </p:nvSpPr>
        <p:spPr>
          <a:xfrm>
            <a:off x="2555875" y="4076700"/>
            <a:ext cx="1008063" cy="865188"/>
          </a:xfrm>
          <a:prstGeom prst="wedgeEllipseCallout">
            <a:avLst>
              <a:gd name="adj1" fmla="val -22544"/>
              <a:gd name="adj2" fmla="val 89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i="1" dirty="0">
                <a:solidFill>
                  <a:schemeClr val="tx2"/>
                </a:solidFill>
              </a:rPr>
              <a:t>Защита УП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4284663" y="4076700"/>
            <a:ext cx="1008062" cy="865188"/>
          </a:xfrm>
          <a:prstGeom prst="wedgeEllipseCallout">
            <a:avLst>
              <a:gd name="adj1" fmla="val 37355"/>
              <a:gd name="adj2" fmla="val 894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i="1" dirty="0">
                <a:solidFill>
                  <a:schemeClr val="tx2"/>
                </a:solidFill>
              </a:rPr>
              <a:t>Защита  ПП</a:t>
            </a:r>
          </a:p>
        </p:txBody>
      </p:sp>
      <p:sp>
        <p:nvSpPr>
          <p:cNvPr id="14" name="Овальная выноска 13"/>
          <p:cNvSpPr/>
          <p:nvPr/>
        </p:nvSpPr>
        <p:spPr>
          <a:xfrm>
            <a:off x="5364163" y="4076700"/>
            <a:ext cx="914400" cy="757238"/>
          </a:xfrm>
          <a:prstGeom prst="wedgeEllipseCallout">
            <a:avLst>
              <a:gd name="adj1" fmla="val -28380"/>
              <a:gd name="adj2" fmla="val 109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Установочные лекции</a:t>
            </a:r>
          </a:p>
        </p:txBody>
      </p:sp>
    </p:spTree>
    <p:extLst>
      <p:ext uri="{BB962C8B-B14F-4D97-AF65-F5344CB8AC3E}">
        <p14:creationId xmlns:p14="http://schemas.microsoft.com/office/powerpoint/2010/main" val="22713131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Содержимое 3" descr="Скрин страницы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476250"/>
            <a:ext cx="8426450" cy="6048375"/>
          </a:xfrm>
        </p:spPr>
      </p:pic>
    </p:spTree>
    <p:extLst>
      <p:ext uri="{BB962C8B-B14F-4D97-AF65-F5344CB8AC3E}">
        <p14:creationId xmlns:p14="http://schemas.microsoft.com/office/powerpoint/2010/main" val="244423812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Минобрнауки России от 29.06.2015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636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032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государственной итоговой аттестации по образовательным программам высшего образования - программам бакалавриата, программам специалитета и программам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магистратуры»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22.07.2015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38132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вступает в силу с 1 января 2016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499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altLang="ru-RU" sz="4400" smtClean="0"/>
          </a:p>
          <a:p>
            <a:pPr algn="ctr">
              <a:buFontTx/>
              <a:buNone/>
            </a:pPr>
            <a:r>
              <a:rPr lang="ru-RU" altLang="ru-RU" sz="4400" smtClean="0"/>
              <a:t>Спасибо за внимание!</a:t>
            </a:r>
          </a:p>
          <a:p>
            <a:pPr algn="ctr">
              <a:buFontTx/>
              <a:buNone/>
            </a:pPr>
            <a:endParaRPr lang="ru-RU" altLang="ru-RU" sz="4400" smtClean="0"/>
          </a:p>
          <a:p>
            <a:pPr>
              <a:buFontTx/>
              <a:buNone/>
            </a:pPr>
            <a:r>
              <a:rPr lang="ru-RU" altLang="ru-RU" sz="1800" smtClean="0"/>
              <a:t>    </a:t>
            </a:r>
          </a:p>
          <a:p>
            <a:pPr>
              <a:buFontTx/>
              <a:buNone/>
            </a:pPr>
            <a:r>
              <a:rPr lang="ru-RU" altLang="ru-RU" sz="1800" smtClean="0"/>
              <a:t>    </a:t>
            </a:r>
            <a:r>
              <a:rPr lang="ru-RU" altLang="ru-RU" sz="2400" smtClean="0"/>
              <a:t>Е.В.Демьяненко</a:t>
            </a:r>
          </a:p>
          <a:p>
            <a:pPr>
              <a:buFontTx/>
              <a:buNone/>
            </a:pPr>
            <a:r>
              <a:rPr lang="en-US" altLang="ru-RU" sz="2400" smtClean="0"/>
              <a:t>   elena_demyanenko@list.ru</a:t>
            </a:r>
            <a:endParaRPr lang="ru-RU" altLang="ru-RU" sz="2400" smtClean="0"/>
          </a:p>
          <a:p>
            <a:pPr>
              <a:buFontTx/>
              <a:buNone/>
            </a:pPr>
            <a:endParaRPr lang="en-US" altLang="ru-RU" sz="2400" smtClean="0"/>
          </a:p>
          <a:p>
            <a:pPr>
              <a:buFontTx/>
              <a:buNone/>
            </a:pPr>
            <a:r>
              <a:rPr lang="en-US" altLang="ru-RU" sz="1800" smtClean="0"/>
              <a:t> </a:t>
            </a:r>
            <a:r>
              <a:rPr lang="ru-RU" altLang="ru-RU" sz="1800" smtClean="0"/>
              <a:t>   </a:t>
            </a:r>
          </a:p>
        </p:txBody>
      </p:sp>
      <p:pic>
        <p:nvPicPr>
          <p:cNvPr id="16387" name="Picture 2" descr="C:\Documents and Settings\vital\Мои документы\LAW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644366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75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03225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государственной итоговой аттестации допускается обучающийся,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полном объеме выполнивший учебный план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индивидуальный учебный план по соответствующей образовательной программе высшего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64754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72099"/>
          </a:xfrm>
        </p:spPr>
        <p:txBody>
          <a:bodyPr/>
          <a:lstStyle/>
          <a:p>
            <a:pPr marL="0" indent="0" algn="ctr">
              <a:buNone/>
            </a:pPr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лицам, привлекаемым к государственной итоговой аттестации, во время ее проведения запрещается иметь при себе и использовать средства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связи.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921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выпускных квалификационных работ, за исключением текстов выпускных квалификационных работ, содержащих сведения, составляющие государственную тайну, </a:t>
            </a:r>
            <a:r>
              <a:rPr lang="ru-RU" sz="2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организацией в электронно-библиотечной системе организации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проверяются на объем заимствования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(п. 38)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83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04925"/>
            <a:ext cx="8496944" cy="507640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прошедшие государственной итоговой аттестации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связи с неявкой на государственное аттестационное испытание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уважительной причине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(временная </a:t>
            </a: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исполнение общественных или государственных обязанностей, вызов в суд, транспортные проблемы (отмена рейса, отсутствие билетов), погодные условия или в других случаях, перечень которых устанавливается организацией самостоятельно),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пройти ее в течение 6 месяцев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государственной итоговой аттестации.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Обучающийся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представить в организацию </a:t>
            </a:r>
            <a:r>
              <a:rPr lang="ru-RU" sz="2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 причину его отсутствия.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прошедший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государственное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аттестационное испытание по уважительной причине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сдаче следующего государственного аттестационного испытания (при его наличии</a:t>
            </a:r>
            <a:r>
              <a:rPr lang="ru-RU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(п. 40)</a:t>
            </a: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32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72099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прошедшие государственное аттестационное испытание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неявкой на государственное аттестационное испытание </a:t>
            </a:r>
            <a:r>
              <a:rPr lang="ru-RU" sz="2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неуважительной причине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в </a:t>
            </a:r>
            <a:r>
              <a:rPr lang="ru-RU" sz="2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получением оценки "неудовлетворительно",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отчисляются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организации с выдачей справки об обучении как не выполнившие обязанностей по добросовестному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освоению образовательной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 выполнению учебного плана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(п. 41)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035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000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Лицо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прошедшее государственную итоговую аттестацию, может повторно пройти государственную итоговую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через год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чем через пять лет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срока проведения государственной итоговой аттестации, которая не пройдена обучающимся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(п. 42)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8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500090"/>
          </a:xfrm>
        </p:spPr>
        <p:txBody>
          <a:bodyPr/>
          <a:lstStyle/>
          <a:p>
            <a:pPr marL="0" indent="0" algn="ctr">
              <a:buNone/>
            </a:pPr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государственных аттестационных испытаний обучающийся </a:t>
            </a: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</a:t>
            </a:r>
            <a:endParaRPr lang="ru-RU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апелляцию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(п. 49)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925471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Круглый стол Учебная практика">
  <a:themeElements>
    <a:clrScheme name="pl-Shablon1 13">
      <a:dk1>
        <a:srgbClr val="E9770A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C7650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Shabl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Shabl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13">
        <a:dk1>
          <a:srgbClr val="E9770A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C7650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Круглый стол Учебная практика</Template>
  <TotalTime>430</TotalTime>
  <Words>684</Words>
  <Application>Microsoft Office PowerPoint</Application>
  <PresentationFormat>Экран (4:3)</PresentationFormat>
  <Paragraphs>245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Arial Cyr</vt:lpstr>
      <vt:lpstr>Times New Roman</vt:lpstr>
      <vt:lpstr>Times New Roman Cyr</vt:lpstr>
      <vt:lpstr>Wingdings</vt:lpstr>
      <vt:lpstr>Презентация Круглый стол Учебная практика</vt:lpstr>
      <vt:lpstr> </vt:lpstr>
      <vt:lpstr>Приказ Минобрнауки России от 29.06.2015 № 636 </vt:lpstr>
      <vt:lpstr>Государственная итоговая аттестация</vt:lpstr>
      <vt:lpstr>Государственная итоговая аттестация</vt:lpstr>
      <vt:lpstr>Государственная итоговая аттестация</vt:lpstr>
      <vt:lpstr>Государственная итоговая аттестация</vt:lpstr>
      <vt:lpstr>Государственная итоговая аттестация</vt:lpstr>
      <vt:lpstr>Государственная итоговая аттестация</vt:lpstr>
      <vt:lpstr>Государственная итоговая аттестация</vt:lpstr>
      <vt:lpstr>Государственная итоговая аттестация</vt:lpstr>
      <vt:lpstr>Государственная итоговая аттестация</vt:lpstr>
      <vt:lpstr>Государственная итоговая аттестация</vt:lpstr>
      <vt:lpstr>Презентация PowerPoint</vt:lpstr>
      <vt:lpstr>Презентация PowerPoint</vt:lpstr>
      <vt:lpstr>Презентация PowerPoint</vt:lpstr>
      <vt:lpstr>Юриспруденция </vt:lpstr>
      <vt:lpstr>Юриспруденция</vt:lpstr>
      <vt:lpstr>График учебного процесса по направлению «Юриспруденция» (бакалавриат)</vt:lpstr>
      <vt:lpstr>Презентация PowerPoint</vt:lpstr>
      <vt:lpstr>Презентация PowerPoint</vt:lpstr>
    </vt:vector>
  </TitlesOfParts>
  <Manager/>
  <Company>SFU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shiller91</dc:creator>
  <cp:keywords/>
  <dc:description/>
  <cp:lastModifiedBy>Елена Демьяненко</cp:lastModifiedBy>
  <cp:revision>55</cp:revision>
  <dcterms:created xsi:type="dcterms:W3CDTF">2015-06-01T07:32:10Z</dcterms:created>
  <dcterms:modified xsi:type="dcterms:W3CDTF">2015-09-01T00:36:52Z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TC101950931049</vt:lpwstr>
  </property>
</Properties>
</file>